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6" r:id="rId3"/>
    <p:sldId id="257" r:id="rId4"/>
    <p:sldId id="258" r:id="rId5"/>
    <p:sldId id="259" r:id="rId6"/>
    <p:sldId id="260" r:id="rId7"/>
    <p:sldId id="261" r:id="rId8"/>
    <p:sldId id="266" r:id="rId9"/>
    <p:sldId id="263" r:id="rId10"/>
    <p:sldId id="262" r:id="rId11"/>
    <p:sldId id="267" r:id="rId12"/>
    <p:sldId id="264" r:id="rId13"/>
    <p:sldId id="268" r:id="rId14"/>
    <p:sldId id="269" r:id="rId15"/>
    <p:sldId id="271" r:id="rId16"/>
    <p:sldId id="265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660"/>
  </p:normalViewPr>
  <p:slideViewPr>
    <p:cSldViewPr snapToGrid="0">
      <p:cViewPr>
        <p:scale>
          <a:sx n="66" d="100"/>
          <a:sy n="66" d="100"/>
        </p:scale>
        <p:origin x="1483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7AC1A-BEBD-1048-E0EF-1194EF066A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3F3A31-7945-FE1E-FD6C-C8252BE584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8007A-54F9-B8A7-E4BF-985FD9538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C2143-C260-A763-1D7C-1401364C5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6C64F-ACD1-9DF4-C3A4-23EBC8747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1305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09B72-FA71-FB2F-EB46-8827FA5E2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F2DC96-F062-1ED6-71AB-50885162CB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02C24-98D1-DE6A-0B16-DBEA4616B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6462C-C70B-AEED-D162-962FCDACE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8DA5A-DD8E-F609-21B3-8230DB110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0289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59452F-639B-627B-BD78-AF071B1B50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F7BC45-3702-5289-726E-E6D6F02C60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48EEA-DB09-D025-B02A-99B7E6F84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D9D3B-A789-7D58-6FA8-57E875A3F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B9072-54DB-E137-D1B7-D047FACC7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8464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41176-E0F4-755F-4480-3D41A1A6E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C633A-B43F-C25E-8BE4-56FCF113F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7037B-6515-7486-D094-E8B87B117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3B893-6AFE-89DE-81E5-17CA3518D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7D9B63-1CF7-92C5-D00D-CBA5B538F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9979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48D07-4F98-7589-FCAA-029D49ED1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C31B1-B7E3-4394-687B-0C1B5C018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27917-0FFC-7271-4BAB-7BE05A5F2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2117B-5385-2C37-4213-F6E7D9915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A95F5-AB4C-211F-613E-56FF9768C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6232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23646-BDE9-4340-BC4D-4D0CAFDC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91A01-4255-0D28-21A8-3B7C2E94C5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0C436A-C22B-2C15-B472-54D1567BC7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4207D4-A5B7-718D-670B-322909365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E910AB-88D4-98A4-E1F9-4F2B4BB6D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B52689-1FC8-963E-AAD4-E4B395CF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0995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83143-F61D-3036-E018-6A6B5F4A1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E3371-1770-1E1D-37EF-24420170DA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468FB2-7A06-DC20-43E8-2A96B08A6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EC80A1-6C44-BE54-D45D-A661F7CFEE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9A1492-C09D-3339-663A-642AACB239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377967-B490-6BE0-2F05-5D74D6B4C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7D5AA4-D5FC-3955-241F-870C0A392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7E70CB-5C91-A6DE-886F-382BEB3A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658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633AD-CA42-55E2-0DC6-7C370C0C9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1258E-2791-927A-EF89-79FA1851D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693D9D-0E78-8901-12B9-E435BCEC3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6BD190-FC35-8561-B405-7766F5017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116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AFE6C5-A19E-F0A0-B255-1B17E18DB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D1EEBD-8D36-A04F-1F2B-3C3229F2D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F62E48-B45A-39CD-D69B-299699D68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763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18BE3-2502-F3E4-3105-34ABC237E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488E2-C122-44BC-994C-416C6A6E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839D19-296C-4F4F-DC50-0CAC12B809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00BB8-B253-8105-A9F4-CFA4CB468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64EAA4-37C7-FA30-A1C6-827B4F378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A0E7D9-0AD7-1EDA-CE70-E6FE91E2E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142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0F397-CC33-0204-22A0-72B6A96B8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9429DA-076D-563B-8FE0-066A277BD0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8FE18D-F9FE-7A60-6AC6-D55FF6CAB5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30F882-A543-1180-363F-554053248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92EE52-BB21-9D54-4373-8F67A18C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A1E53C-F272-EE79-39D4-3DF2E8ED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6549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311A86-086A-FE28-AAE8-ACA001581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339ED-3BF5-4FF2-79EF-95DBDC142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5E6B5-D532-4245-B38B-64FEF191A8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BA48D-4684-48BA-9EEB-002F1FB367AC}" type="datetimeFigureOut">
              <a:rPr lang="en-IN" smtClean="0"/>
              <a:t>08-12-2025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52754-01BD-1204-9B5F-62D0860AB5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744CC-A8CB-1A8F-8BC9-C9435014EF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14ED68-6A14-49EA-ADB1-B4B207078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450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in a white coat and tie&#10;&#10;AI-generated content may be incorrect.">
            <a:extLst>
              <a:ext uri="{FF2B5EF4-FFF2-40B4-BE49-F238E27FC236}">
                <a16:creationId xmlns:a16="http://schemas.microsoft.com/office/drawing/2014/main" id="{EE7A7F1D-04F8-7742-E0E6-5E8DFD253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47639"/>
          </a:xfrm>
        </p:spPr>
      </p:pic>
    </p:spTree>
    <p:extLst>
      <p:ext uri="{BB962C8B-B14F-4D97-AF65-F5344CB8AC3E}">
        <p14:creationId xmlns:p14="http://schemas.microsoft.com/office/powerpoint/2010/main" val="604361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7C2137-5020-89E8-5AD8-49F1CED02F52}"/>
              </a:ext>
            </a:extLst>
          </p:cNvPr>
          <p:cNvSpPr txBox="1"/>
          <p:nvPr/>
        </p:nvSpPr>
        <p:spPr>
          <a:xfrm>
            <a:off x="671559" y="1703476"/>
            <a:ext cx="647700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HTML,CSS, JavaScript,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plotly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dashboards for visualization</a:t>
            </a:r>
          </a:p>
          <a:p>
            <a:pPr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Flask for API + business logic</a:t>
            </a:r>
          </a:p>
          <a:p>
            <a:pPr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Model: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Trained scikit-learn/Random Forest models</a:t>
            </a:r>
          </a:p>
          <a:p>
            <a:pPr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PostgreSQL for storing patient and prediction data</a:t>
            </a:r>
          </a:p>
          <a:p>
            <a:pPr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Integration: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AWS for scalability</a:t>
            </a:r>
          </a:p>
          <a:p>
            <a:pPr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Doctor Login: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patient readmission predictions, bed/staff forecasts</a:t>
            </a:r>
          </a:p>
          <a:p>
            <a:pPr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Patient Login: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personal reports, receive notifications &amp; doctor feedback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9954C0-2474-81FC-0C3F-FAA33F3313C6}"/>
              </a:ext>
            </a:extLst>
          </p:cNvPr>
          <p:cNvSpPr txBox="1"/>
          <p:nvPr/>
        </p:nvSpPr>
        <p:spPr>
          <a:xfrm>
            <a:off x="751993" y="347034"/>
            <a:ext cx="6316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D88162-5FDF-6D91-23E3-B720DF1737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9" r="13718"/>
          <a:stretch>
            <a:fillRect/>
          </a:stretch>
        </p:blipFill>
        <p:spPr>
          <a:xfrm>
            <a:off x="7535718" y="1341334"/>
            <a:ext cx="4360334" cy="43849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314A36A-5CA7-7C09-CC73-22F57321E00E}"/>
              </a:ext>
            </a:extLst>
          </p:cNvPr>
          <p:cNvSpPr txBox="1"/>
          <p:nvPr/>
        </p:nvSpPr>
        <p:spPr>
          <a:xfrm>
            <a:off x="2046626" y="1200227"/>
            <a:ext cx="330430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9562864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FB396D-EF1B-D5EA-981F-0A5A5864D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7112" cy="81447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849014-F3BB-C70F-165C-450396B0AC5E}"/>
              </a:ext>
            </a:extLst>
          </p:cNvPr>
          <p:cNvSpPr txBox="1"/>
          <p:nvPr/>
        </p:nvSpPr>
        <p:spPr>
          <a:xfrm>
            <a:off x="768927" y="365125"/>
            <a:ext cx="508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56D98B1-5647-ADCC-0DC9-97A2E9D223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4" t="1886" r="8584" b="1617"/>
          <a:stretch/>
        </p:blipFill>
        <p:spPr>
          <a:xfrm>
            <a:off x="1601932" y="1064199"/>
            <a:ext cx="8988136" cy="557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63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9B4B4B-770C-1F3C-616F-D30E96B273B5}"/>
              </a:ext>
            </a:extLst>
          </p:cNvPr>
          <p:cNvSpPr txBox="1"/>
          <p:nvPr/>
        </p:nvSpPr>
        <p:spPr>
          <a:xfrm>
            <a:off x="498763" y="314097"/>
            <a:ext cx="8842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STAFF SIMULATION &amp;VISUALIZATION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829318-EA20-3031-F622-DEAB99BD87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17" y="1041367"/>
            <a:ext cx="8842664" cy="2257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FA7B7E-CD9B-5B83-EA90-B4B95AA12C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571" y="3553269"/>
            <a:ext cx="4852837" cy="3041060"/>
          </a:xfrm>
          <a:prstGeom prst="rect">
            <a:avLst/>
          </a:prstGeom>
        </p:spPr>
      </p:pic>
      <p:pic>
        <p:nvPicPr>
          <p:cNvPr id="10" name="Picture 9" descr="A graph of a graph&#10;&#10;AI-generated content may be incorrect.">
            <a:extLst>
              <a:ext uri="{FF2B5EF4-FFF2-40B4-BE49-F238E27FC236}">
                <a16:creationId xmlns:a16="http://schemas.microsoft.com/office/drawing/2014/main" id="{B9C67B1C-3A49-8702-8A27-1D0B9588DB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57" y="3630322"/>
            <a:ext cx="4267200" cy="2964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664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D230185-F0E4-9112-6752-1DD03FB91C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217112" cy="81447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C29525-B6A3-FF57-1924-422BC64194AA}"/>
              </a:ext>
            </a:extLst>
          </p:cNvPr>
          <p:cNvSpPr txBox="1"/>
          <p:nvPr/>
        </p:nvSpPr>
        <p:spPr>
          <a:xfrm>
            <a:off x="862445" y="633845"/>
            <a:ext cx="506037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 PRESENTATION</a:t>
            </a:r>
            <a:br>
              <a:rPr lang="en-IN" dirty="0"/>
            </a:br>
            <a:endParaRPr lang="en-IN" dirty="0"/>
          </a:p>
        </p:txBody>
      </p:sp>
      <p:pic>
        <p:nvPicPr>
          <p:cNvPr id="5" name="WhatsApp Video 2025-11-10 at 10.40.06 PM">
            <a:hlinkClick r:id="" action="ppaction://media"/>
            <a:extLst>
              <a:ext uri="{FF2B5EF4-FFF2-40B4-BE49-F238E27FC236}">
                <a16:creationId xmlns:a16="http://schemas.microsoft.com/office/drawing/2014/main" id="{53E2ACCA-9370-CAB2-82CF-513C2EBF6C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6191" y="1372509"/>
            <a:ext cx="10276609" cy="4851646"/>
          </a:xfrm>
          <a:prstGeom prst="rect">
            <a:avLst/>
          </a:prstGeom>
        </p:spPr>
      </p:pic>
      <p:sp>
        <p:nvSpPr>
          <p:cNvPr id="7" name="AutoShape 4">
            <a:extLst>
              <a:ext uri="{FF2B5EF4-FFF2-40B4-BE49-F238E27FC236}">
                <a16:creationId xmlns:a16="http://schemas.microsoft.com/office/drawing/2014/main" id="{00456843-C364-2F97-5CB8-BB64F35D57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2076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D9C224-9348-473C-5BE8-63047F63A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880" y="0"/>
            <a:ext cx="12217112" cy="81447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BC4EA4-9FF4-8FDF-9173-A3B0AFD3B850}"/>
              </a:ext>
            </a:extLst>
          </p:cNvPr>
          <p:cNvSpPr txBox="1"/>
          <p:nvPr/>
        </p:nvSpPr>
        <p:spPr>
          <a:xfrm>
            <a:off x="696189" y="2512763"/>
            <a:ext cx="42187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PDF REPORT </a:t>
            </a:r>
          </a:p>
          <a:p>
            <a:r>
              <a:rPr lang="en-IN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HEART FAILURE</a:t>
            </a:r>
          </a:p>
        </p:txBody>
      </p:sp>
      <p:pic>
        <p:nvPicPr>
          <p:cNvPr id="6" name="Picture 5" descr="A screenshot of a medical report&#10;&#10;AI-generated content may be incorrect.">
            <a:extLst>
              <a:ext uri="{FF2B5EF4-FFF2-40B4-BE49-F238E27FC236}">
                <a16:creationId xmlns:a16="http://schemas.microsoft.com/office/drawing/2014/main" id="{3B92CAF3-78F6-32D8-52D4-467CFC671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32" y="0"/>
            <a:ext cx="6096000" cy="814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706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012485-E31C-8536-3574-3A4399727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880" y="0"/>
            <a:ext cx="12217112" cy="8144740"/>
          </a:xfrm>
          <a:prstGeom prst="rect">
            <a:avLst/>
          </a:prstGeom>
        </p:spPr>
      </p:pic>
      <p:pic>
        <p:nvPicPr>
          <p:cNvPr id="4" name="Picture 3" descr="A screenshot of a medical report&#10;&#10;AI-generated content may be incorrect.">
            <a:extLst>
              <a:ext uri="{FF2B5EF4-FFF2-40B4-BE49-F238E27FC236}">
                <a16:creationId xmlns:a16="http://schemas.microsoft.com/office/drawing/2014/main" id="{E9B0E094-C05E-7714-0D5E-27D116086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760720" cy="80972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8EF27C-FAE7-9013-D4AA-4C00CDFA39C6}"/>
              </a:ext>
            </a:extLst>
          </p:cNvPr>
          <p:cNvSpPr txBox="1"/>
          <p:nvPr/>
        </p:nvSpPr>
        <p:spPr>
          <a:xfrm>
            <a:off x="7315200" y="2782669"/>
            <a:ext cx="3810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PDF REPORT</a:t>
            </a:r>
          </a:p>
          <a:p>
            <a:r>
              <a:rPr lang="en-IN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DIABETICS </a:t>
            </a:r>
          </a:p>
          <a:p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</a:p>
        </p:txBody>
      </p:sp>
    </p:spTree>
    <p:extLst>
      <p:ext uri="{BB962C8B-B14F-4D97-AF65-F5344CB8AC3E}">
        <p14:creationId xmlns:p14="http://schemas.microsoft.com/office/powerpoint/2010/main" val="3313257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6A91C2-3142-6E3A-3E5C-C4D1F99F8FCE}"/>
              </a:ext>
            </a:extLst>
          </p:cNvPr>
          <p:cNvSpPr txBox="1"/>
          <p:nvPr/>
        </p:nvSpPr>
        <p:spPr>
          <a:xfrm>
            <a:off x="533400" y="429875"/>
            <a:ext cx="4529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6"/>
                </a:solidFill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8D0BA9-F205-0C9D-BBC9-6A16CEF5F61B}"/>
              </a:ext>
            </a:extLst>
          </p:cNvPr>
          <p:cNvSpPr txBox="1"/>
          <p:nvPr/>
        </p:nvSpPr>
        <p:spPr>
          <a:xfrm>
            <a:off x="335972" y="969881"/>
            <a:ext cx="8641773" cy="5576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successfully developed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learning–based healthcare readmission prediction system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integrates clinical data, environmental factors, and cloud technology to improve patient care and hospital efficiency.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accurately predicting readmission risks for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diabetes and heart failure patients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system enables doctors to take preventive actions and optimize staff and bed utilization.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inclusion of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dashboards and a dual login interface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enhances communication between doctors and patients, ensuring timely follow-ups and better outcomes.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Overall, the project demonstrates how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data-driven insights and automation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significantly reduce preventable readmissions and support smarter healthcare management.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000FA8-FCC1-881C-F92F-2B735C6FC4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4748"/>
          <a:stretch/>
        </p:blipFill>
        <p:spPr>
          <a:xfrm>
            <a:off x="9016731" y="0"/>
            <a:ext cx="317526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10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C495EF-A497-EF29-A3B5-C71149755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A7DEEB-9096-4A0A-80BA-9B4DD59E9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22" y="0"/>
            <a:ext cx="12150969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2448240-8388-5E33-F571-41D3EB9E03CA}"/>
              </a:ext>
            </a:extLst>
          </p:cNvPr>
          <p:cNvSpPr/>
          <p:nvPr/>
        </p:nvSpPr>
        <p:spPr>
          <a:xfrm>
            <a:off x="8572500" y="883227"/>
            <a:ext cx="2784764" cy="560070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ECD5B6-680B-83B4-FCA2-C851E42B2323}"/>
              </a:ext>
            </a:extLst>
          </p:cNvPr>
          <p:cNvSpPr/>
          <p:nvPr/>
        </p:nvSpPr>
        <p:spPr>
          <a:xfrm>
            <a:off x="7764894" y="1309254"/>
            <a:ext cx="2784763" cy="466551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F8C203-E45C-688D-0664-167CD88C59EC}"/>
              </a:ext>
            </a:extLst>
          </p:cNvPr>
          <p:cNvSpPr txBox="1"/>
          <p:nvPr/>
        </p:nvSpPr>
        <p:spPr>
          <a:xfrm>
            <a:off x="8219208" y="1570549"/>
            <a:ext cx="2005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Squad</a:t>
            </a:r>
            <a:endParaRPr lang="en-IN" sz="2800" dirty="0">
              <a:solidFill>
                <a:srgbClr val="00B0F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73B863-9942-5911-F422-DAE74FBCA3DA}"/>
              </a:ext>
            </a:extLst>
          </p:cNvPr>
          <p:cNvSpPr txBox="1"/>
          <p:nvPr/>
        </p:nvSpPr>
        <p:spPr>
          <a:xfrm>
            <a:off x="8401048" y="2031898"/>
            <a:ext cx="1641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rgbClr val="FF0000"/>
                </a:solidFill>
              </a:rPr>
              <a:t>TEAM 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5476A7-4757-571F-9D64-E5F3DABF6963}"/>
              </a:ext>
            </a:extLst>
          </p:cNvPr>
          <p:cNvSpPr txBox="1"/>
          <p:nvPr/>
        </p:nvSpPr>
        <p:spPr>
          <a:xfrm>
            <a:off x="7737764" y="2976996"/>
            <a:ext cx="31380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Sahithi Thota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Reethu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gopavarapu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Sathwik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Reddy </a:t>
            </a:r>
          </a:p>
          <a:p>
            <a:pPr algn="ctr"/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Srija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Reddy</a:t>
            </a:r>
          </a:p>
        </p:txBody>
      </p:sp>
    </p:spTree>
    <p:extLst>
      <p:ext uri="{BB962C8B-B14F-4D97-AF65-F5344CB8AC3E}">
        <p14:creationId xmlns:p14="http://schemas.microsoft.com/office/powerpoint/2010/main" val="2018944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11857C-C3B8-C50C-6662-EF6B343363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155DB5-5DB4-9FB7-B0E2-0A91040B0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3FD84C-C36A-48A5-C77C-BF9C9CA395F0}"/>
              </a:ext>
            </a:extLst>
          </p:cNvPr>
          <p:cNvSpPr txBox="1"/>
          <p:nvPr/>
        </p:nvSpPr>
        <p:spPr>
          <a:xfrm>
            <a:off x="4165600" y="376766"/>
            <a:ext cx="6485466" cy="5935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US" sz="24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and Prediction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&amp; Backend Functionality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2305562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4B7BF3-C177-7A49-71CB-E83609651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5781" y="0"/>
            <a:ext cx="12607781" cy="70527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311E01-EFB6-6BD8-27FB-2FC5F0209777}"/>
              </a:ext>
            </a:extLst>
          </p:cNvPr>
          <p:cNvSpPr txBox="1"/>
          <p:nvPr/>
        </p:nvSpPr>
        <p:spPr>
          <a:xfrm>
            <a:off x="550333" y="264761"/>
            <a:ext cx="6104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1"/>
                </a:solidFill>
              </a:rPr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9BA3ED-3B5E-8E1D-685B-5E18E9267E60}"/>
              </a:ext>
            </a:extLst>
          </p:cNvPr>
          <p:cNvSpPr txBox="1"/>
          <p:nvPr/>
        </p:nvSpPr>
        <p:spPr>
          <a:xfrm>
            <a:off x="550333" y="1137999"/>
            <a:ext cx="6337299" cy="4204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Hospital readmissions are a major burden on healthcare systems.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focuses on predicting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30-day readmission risks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diabetic and heart failure patients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machine learning.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integrates an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Forest, Logistic Regression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Flask backend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HTML/CSS frontend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javscrip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 login portals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doctors and patients.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displays patient-specific risk scores, supports communication, and helps hospitals forecast bed and staff needs.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patient and prediction data is stored securely in the cloud for scalability.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40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B12F9-A831-A633-B736-5E22F7305740}"/>
              </a:ext>
            </a:extLst>
          </p:cNvPr>
          <p:cNvSpPr txBox="1"/>
          <p:nvPr/>
        </p:nvSpPr>
        <p:spPr>
          <a:xfrm>
            <a:off x="694266" y="448702"/>
            <a:ext cx="601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accent1"/>
                </a:solidFill>
              </a:rPr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DF8A1B-FE45-81D7-B61C-8BDE472C9808}"/>
              </a:ext>
            </a:extLst>
          </p:cNvPr>
          <p:cNvSpPr txBox="1"/>
          <p:nvPr/>
        </p:nvSpPr>
        <p:spPr>
          <a:xfrm>
            <a:off x="694266" y="1187821"/>
            <a:ext cx="558800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Hospital readmissions increase treatment cost and workload.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Chronic diseases like diabetes and heart failure have high recurrence.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follow-up systems lack predictive insights.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Hospitals struggle with real-time resource planning.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Patients often don’t get timely follow-up or risk feedback.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data-driven, interactive platform is needed for prediction, planning, and communication.</a:t>
            </a:r>
          </a:p>
          <a:p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0625B2-96B7-D752-EBAF-BC254EA43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066" y="448702"/>
            <a:ext cx="5283201" cy="629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748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688843-7F6A-9450-E6B9-2F3CE88E1D51}"/>
              </a:ext>
            </a:extLst>
          </p:cNvPr>
          <p:cNvSpPr txBox="1"/>
          <p:nvPr/>
        </p:nvSpPr>
        <p:spPr>
          <a:xfrm>
            <a:off x="467591" y="945573"/>
            <a:ext cx="5237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7EC39C-948C-4A5E-BE6A-C0930FC12253}"/>
              </a:ext>
            </a:extLst>
          </p:cNvPr>
          <p:cNvSpPr txBox="1"/>
          <p:nvPr/>
        </p:nvSpPr>
        <p:spPr>
          <a:xfrm>
            <a:off x="353291" y="1631373"/>
            <a:ext cx="8551718" cy="3892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 30-day hospital readmission risk.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significant factors affecting readmission.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interpretable risk scores (Low/Medium/High).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Simulate staffing and bed requirements.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doctor-patient communication and report sharing.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 and process all data securely on the cloud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 descr="A doctor wearing a white coat and blue gloves&#10;&#10;AI-generated content may be incorrect.">
            <a:extLst>
              <a:ext uri="{FF2B5EF4-FFF2-40B4-BE49-F238E27FC236}">
                <a16:creationId xmlns:a16="http://schemas.microsoft.com/office/drawing/2014/main" id="{1D4D392F-DFD4-3AB4-E0C8-24A32DAF5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364" y="1"/>
            <a:ext cx="34636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425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C3D902C-5A5E-D4B6-4CAB-545B0D5FF813}"/>
              </a:ext>
            </a:extLst>
          </p:cNvPr>
          <p:cNvSpPr txBox="1"/>
          <p:nvPr/>
        </p:nvSpPr>
        <p:spPr>
          <a:xfrm>
            <a:off x="575734" y="1086598"/>
            <a:ext cx="6265333" cy="5576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End-to-End Pipeline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Starts from 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ingestion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(EHR + external APIs) → ends with 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web-based prediction system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lvl="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Model (Random Forest)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Chosen for its high AUC and interpretability (with SHAP).</a:t>
            </a:r>
          </a:p>
          <a:p>
            <a:pPr marL="285750" lvl="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Dual-Login Architecture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One system for doctors (dashboard, simulation) and one for patients (risk report, communication).</a:t>
            </a:r>
          </a:p>
          <a:p>
            <a:pPr marL="285750" lvl="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Cloud-Ready Design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Deployed on Google Cloud or AWS with PostgreSQL for persistent, secure storage.</a:t>
            </a:r>
          </a:p>
          <a:p>
            <a:pPr marL="285750" lvl="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Interoperability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APIs connect the ML model with the frontend; usable from multiple UIs (React/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0D01A2-84A2-F038-DE63-C0366032B8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601" y="530130"/>
            <a:ext cx="4470401" cy="5981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3BD5D62-BD15-7B38-8938-9DA86013BC05}"/>
              </a:ext>
            </a:extLst>
          </p:cNvPr>
          <p:cNvSpPr txBox="1"/>
          <p:nvPr/>
        </p:nvSpPr>
        <p:spPr>
          <a:xfrm>
            <a:off x="866680" y="440267"/>
            <a:ext cx="6265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rgbClr val="00B0F0"/>
                </a:solidFill>
              </a:rPr>
              <a:t>METHODOLOGY</a:t>
            </a:r>
            <a:r>
              <a:rPr lang="en-IN" dirty="0">
                <a:solidFill>
                  <a:srgbClr val="00B0F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606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4246CC-3D47-67C1-8D25-52E21ACDE77B}"/>
              </a:ext>
            </a:extLst>
          </p:cNvPr>
          <p:cNvSpPr txBox="1"/>
          <p:nvPr/>
        </p:nvSpPr>
        <p:spPr>
          <a:xfrm>
            <a:off x="536864" y="804601"/>
            <a:ext cx="42418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Model: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Classifier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 Age, diagnosis, lab values, previous admissions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 Readmission risk (probability 0–1)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Categories: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0.0–0.3: Low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0.3–0.7: Medium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0.7–1.0: High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Performance: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Diabetics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0.64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AUC: 0.66</a:t>
            </a:r>
          </a:p>
          <a:p>
            <a:pPr lvl="1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 failure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0.64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AUC: 0.66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F4CEBD-526E-6F7E-D713-1A88D144EAEF}"/>
              </a:ext>
            </a:extLst>
          </p:cNvPr>
          <p:cNvSpPr txBox="1"/>
          <p:nvPr/>
        </p:nvSpPr>
        <p:spPr>
          <a:xfrm>
            <a:off x="381000" y="125769"/>
            <a:ext cx="38608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92D050"/>
                </a:solidFill>
              </a:rPr>
              <a:t>ML Model &amp; Risk Scoring</a:t>
            </a:r>
          </a:p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42996A-A109-4B29-4B7F-3F7A15145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700" y="199574"/>
            <a:ext cx="3860800" cy="32294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4132D3-EFBB-E966-C1D8-98523DB7B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4744" y="3880396"/>
            <a:ext cx="4150757" cy="25054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AC995B-D980-B283-6881-6E8020138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9657" y="3758204"/>
            <a:ext cx="3783920" cy="30997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D1CA503-FCBA-CE39-0F92-5EA0BA4052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2300" y="329205"/>
            <a:ext cx="3550226" cy="309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55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935CD2-319E-01A3-EFE8-1502DF378288}"/>
              </a:ext>
            </a:extLst>
          </p:cNvPr>
          <p:cNvSpPr txBox="1"/>
          <p:nvPr/>
        </p:nvSpPr>
        <p:spPr>
          <a:xfrm>
            <a:off x="571500" y="456430"/>
            <a:ext cx="5198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1">
                    <a:lumMod val="75000"/>
                  </a:schemeClr>
                </a:solidFill>
              </a:rPr>
              <a:t>DATA FLOW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1E772C-2F14-0285-3A30-124DB6253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289798"/>
            <a:ext cx="102870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57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324</TotalTime>
  <Words>598</Words>
  <Application>Microsoft Office PowerPoint</Application>
  <PresentationFormat>Widescreen</PresentationFormat>
  <Paragraphs>73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Ganesh Srija Reddy Mandapati</dc:creator>
  <cp:lastModifiedBy>thota sahithi</cp:lastModifiedBy>
  <cp:revision>4</cp:revision>
  <dcterms:created xsi:type="dcterms:W3CDTF">2025-11-08T01:36:12Z</dcterms:created>
  <dcterms:modified xsi:type="dcterms:W3CDTF">2025-12-09T04:44:24Z</dcterms:modified>
</cp:coreProperties>
</file>

<file path=docProps/thumbnail.jpeg>
</file>